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19.png" ContentType="image/png"/>
  <Override PartName="/ppt/media/image1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4735513" cy="2663825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C9E860-C8F9-44CB-B991-7FB4557BB0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2E3427-8911-447D-96DB-5C52F170E7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B841E9-254C-4F2B-A4F6-4BF42301CB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DDC3D6-55B6-42C5-91BC-C77BC24B22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9FB62F9-E1F4-48C7-8FD6-9BA01F8FCF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1b8cf"/>
            </a:gs>
            <a:gs pos="100000">
              <a:srgbClr val="fbfcfc"/>
            </a:gs>
          </a:gsLst>
          <a:lin ang="528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</a:t>
            </a: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the title text </a:t>
            </a: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1619280" y="2426760"/>
            <a:ext cx="14997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&lt;footer&gt;</a:t>
            </a:r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339516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2CC499-2293-4C33-95FC-78D1D4C745F7}" type="slidenum"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&lt;number&gt;</a:t>
            </a:fld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23688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1b8cf"/>
            </a:gs>
            <a:gs pos="100000">
              <a:srgbClr val="fbfcfc"/>
            </a:gs>
          </a:gsLst>
          <a:lin ang="528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</a:t>
            </a: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the title text </a:t>
            </a: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4"/>
          </p:nvPr>
        </p:nvSpPr>
        <p:spPr>
          <a:xfrm>
            <a:off x="1619280" y="2426760"/>
            <a:ext cx="14997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5"/>
          </p:nvPr>
        </p:nvSpPr>
        <p:spPr>
          <a:xfrm>
            <a:off x="339516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5D8574-37A4-4DF5-B81D-AD3237194959}" type="slidenum"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</a:t>
            </a:fld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6"/>
          </p:nvPr>
        </p:nvSpPr>
        <p:spPr>
          <a:xfrm>
            <a:off x="23688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1b8cf"/>
            </a:gs>
            <a:gs pos="100000">
              <a:srgbClr val="fbfcfc"/>
            </a:gs>
          </a:gsLst>
          <a:lin ang="528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36880" y="623160"/>
            <a:ext cx="4260240" cy="154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7"/>
          </p:nvPr>
        </p:nvSpPr>
        <p:spPr>
          <a:xfrm>
            <a:off x="1619280" y="2426760"/>
            <a:ext cx="14997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&lt;footer&gt;</a:t>
            </a:r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8"/>
          </p:nvPr>
        </p:nvSpPr>
        <p:spPr>
          <a:xfrm>
            <a:off x="339516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E5F1B4-9E85-412E-A4CB-C6EA2E33659E}" type="slidenum"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&lt;number&gt;</a:t>
            </a:fld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9"/>
          </p:nvPr>
        </p:nvSpPr>
        <p:spPr>
          <a:xfrm>
            <a:off x="23688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1b8cf"/>
            </a:gs>
            <a:gs pos="100000">
              <a:srgbClr val="fbfcfc"/>
            </a:gs>
          </a:gsLst>
          <a:lin ang="528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36880" y="15480"/>
            <a:ext cx="426024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ftr" idx="10"/>
          </p:nvPr>
        </p:nvSpPr>
        <p:spPr>
          <a:xfrm>
            <a:off x="1619280" y="2426760"/>
            <a:ext cx="14997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11"/>
          </p:nvPr>
        </p:nvSpPr>
        <p:spPr>
          <a:xfrm>
            <a:off x="339516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B7689D-59CF-40F1-9EEB-F99AC0CFD14F}" type="slidenum">
              <a:rPr b="0" lang="fr-FR" sz="97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</a:t>
            </a:fld>
            <a:endParaRPr b="0" lang="fr-FR" sz="97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12"/>
          </p:nvPr>
        </p:nvSpPr>
        <p:spPr>
          <a:xfrm>
            <a:off x="236880" y="2426760"/>
            <a:ext cx="1101960" cy="18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236520" y="623160"/>
            <a:ext cx="4261320" cy="154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8.png"/><Relationship Id="rId8" Type="http://schemas.openxmlformats.org/officeDocument/2006/relationships/image" Target="../media/image8.png"/><Relationship Id="rId9" Type="http://schemas.openxmlformats.org/officeDocument/2006/relationships/image" Target="../media/image8.png"/><Relationship Id="rId10" Type="http://schemas.openxmlformats.org/officeDocument/2006/relationships/image" Target="../media/image8.png"/><Relationship Id="rId11" Type="http://schemas.openxmlformats.org/officeDocument/2006/relationships/image" Target="../media/image8.png"/><Relationship Id="rId12" Type="http://schemas.openxmlformats.org/officeDocument/2006/relationships/image" Target="../media/image8.png"/><Relationship Id="rId13" Type="http://schemas.openxmlformats.org/officeDocument/2006/relationships/image" Target="../media/image8.png"/><Relationship Id="rId1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5" descr=""/>
          <p:cNvPicPr/>
          <p:nvPr/>
        </p:nvPicPr>
        <p:blipFill>
          <a:blip r:embed="rId1"/>
          <a:stretch/>
        </p:blipFill>
        <p:spPr>
          <a:xfrm>
            <a:off x="27720" y="177480"/>
            <a:ext cx="1329480" cy="2256480"/>
          </a:xfrm>
          <a:prstGeom prst="rect">
            <a:avLst/>
          </a:prstGeom>
          <a:ln w="0">
            <a:noFill/>
          </a:ln>
        </p:spPr>
      </p:pic>
      <p:pic>
        <p:nvPicPr>
          <p:cNvPr id="29" name="Image 14" descr=""/>
          <p:cNvPicPr/>
          <p:nvPr/>
        </p:nvPicPr>
        <p:blipFill>
          <a:blip r:embed="rId2"/>
          <a:stretch/>
        </p:blipFill>
        <p:spPr>
          <a:xfrm>
            <a:off x="1297080" y="9144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30" name="Image 15" descr=""/>
          <p:cNvPicPr/>
          <p:nvPr/>
        </p:nvPicPr>
        <p:blipFill>
          <a:blip r:embed="rId3"/>
          <a:stretch/>
        </p:blipFill>
        <p:spPr>
          <a:xfrm>
            <a:off x="2467080" y="147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31" name="Image 16" descr=""/>
          <p:cNvPicPr/>
          <p:nvPr/>
        </p:nvPicPr>
        <p:blipFill>
          <a:blip r:embed="rId4"/>
          <a:stretch/>
        </p:blipFill>
        <p:spPr>
          <a:xfrm>
            <a:off x="3422880" y="7668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32" name="Image 17" descr=""/>
          <p:cNvPicPr/>
          <p:nvPr/>
        </p:nvPicPr>
        <p:blipFill>
          <a:blip r:embed="rId5"/>
          <a:stretch/>
        </p:blipFill>
        <p:spPr>
          <a:xfrm>
            <a:off x="3927600" y="114480"/>
            <a:ext cx="720720" cy="249480"/>
          </a:xfrm>
          <a:prstGeom prst="rect">
            <a:avLst/>
          </a:prstGeom>
          <a:ln w="0">
            <a:noFill/>
          </a:ln>
        </p:spPr>
      </p:pic>
      <p:sp>
        <p:nvSpPr>
          <p:cNvPr id="33" name="ZoneTexte 11"/>
          <p:cNvSpPr/>
          <p:nvPr/>
        </p:nvSpPr>
        <p:spPr>
          <a:xfrm>
            <a:off x="1429200" y="919800"/>
            <a:ext cx="311184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Évènement présidé par S.E. Monsieur le Ministre de l’Agriculture, de la Pêche Maritime, du Développement Rural et des Eaux et Forêts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ZoneTexte 12"/>
          <p:cNvSpPr/>
          <p:nvPr/>
        </p:nvSpPr>
        <p:spPr>
          <a:xfrm>
            <a:off x="1429200" y="687960"/>
            <a:ext cx="2929320" cy="1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10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" name="Image 87" descr=""/>
          <p:cNvPicPr/>
          <p:nvPr/>
        </p:nvPicPr>
        <p:blipFill>
          <a:blip r:embed="rId6"/>
          <a:stretch/>
        </p:blipFill>
        <p:spPr>
          <a:xfrm>
            <a:off x="3586320" y="1701720"/>
            <a:ext cx="1159200" cy="884160"/>
          </a:xfrm>
          <a:prstGeom prst="rect">
            <a:avLst/>
          </a:prstGeom>
          <a:ln w="0">
            <a:noFill/>
          </a:ln>
        </p:spPr>
      </p:pic>
      <p:sp>
        <p:nvSpPr>
          <p:cNvPr id="36" name="TextBox 12"/>
          <p:cNvSpPr/>
          <p:nvPr/>
        </p:nvSpPr>
        <p:spPr>
          <a:xfrm>
            <a:off x="1429200" y="1503360"/>
            <a:ext cx="23673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Mardi 01 Octobre 2024 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TextBox 13"/>
          <p:cNvSpPr/>
          <p:nvPr/>
        </p:nvSpPr>
        <p:spPr>
          <a:xfrm>
            <a:off x="1429200" y="1640160"/>
            <a:ext cx="2367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700" strike="noStrike" u="none">
                <a:solidFill>
                  <a:srgbClr val="166793"/>
                </a:solidFill>
                <a:uFillTx/>
                <a:latin typeface="DIN Pro Medium"/>
                <a:ea typeface="DejaVu Sans"/>
              </a:rPr>
              <a:t>S</a:t>
            </a:r>
            <a:r>
              <a:rPr b="0" lang="fr-FR" sz="700" strike="noStrike" u="none">
                <a:solidFill>
                  <a:srgbClr val="166793"/>
                </a:solidFill>
                <a:uFillTx/>
                <a:latin typeface="DIN Pro Medium"/>
                <a:ea typeface="DejaVu Sans"/>
              </a:rPr>
              <a:t>alle de conférences </a:t>
            </a:r>
            <a:r>
              <a:rPr b="0" lang="fr-FR" sz="600" strike="noStrike" u="none">
                <a:solidFill>
                  <a:srgbClr val="166793"/>
                </a:solidFill>
                <a:uFillTx/>
                <a:latin typeface="DIN Pro Medium"/>
                <a:ea typeface="DejaVu Sans"/>
              </a:rPr>
              <a:t>-</a:t>
            </a:r>
            <a:r>
              <a:rPr b="0" lang="fr-FR" sz="60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 </a:t>
            </a:r>
            <a:r>
              <a:rPr b="0" lang="fr-FR" sz="700" strike="noStrike" u="none">
                <a:solidFill>
                  <a:srgbClr val="166793"/>
                </a:solidFill>
                <a:uFillTx/>
                <a:latin typeface="DIN Pro Medium"/>
                <a:ea typeface="Noto Sans CJK SC"/>
              </a:rPr>
              <a:t>Salon du Cheval d’El Jadida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67" descr=""/>
          <p:cNvPicPr/>
          <p:nvPr/>
        </p:nvPicPr>
        <p:blipFill>
          <a:blip r:embed="rId1"/>
          <a:stretch/>
        </p:blipFill>
        <p:spPr>
          <a:xfrm>
            <a:off x="1458360" y="130680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16" name="Image 68" descr=""/>
          <p:cNvPicPr/>
          <p:nvPr/>
        </p:nvPicPr>
        <p:blipFill>
          <a:blip r:embed="rId2"/>
          <a:stretch/>
        </p:blipFill>
        <p:spPr>
          <a:xfrm>
            <a:off x="129240" y="130932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17" name="Image 69" descr=""/>
          <p:cNvPicPr/>
          <p:nvPr/>
        </p:nvPicPr>
        <p:blipFill>
          <a:blip r:embed="rId3"/>
          <a:stretch/>
        </p:blipFill>
        <p:spPr>
          <a:xfrm>
            <a:off x="793800" y="141912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18" name="Image 70" descr=""/>
          <p:cNvPicPr/>
          <p:nvPr/>
        </p:nvPicPr>
        <p:blipFill>
          <a:blip r:embed="rId4"/>
          <a:stretch/>
        </p:blipFill>
        <p:spPr>
          <a:xfrm>
            <a:off x="2123280" y="141912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19" name="Image 71" descr=""/>
          <p:cNvPicPr/>
          <p:nvPr/>
        </p:nvPicPr>
        <p:blipFill>
          <a:blip r:embed="rId5"/>
          <a:stretch/>
        </p:blipFill>
        <p:spPr>
          <a:xfrm>
            <a:off x="2787840" y="130932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20" name="Image 72" descr=""/>
          <p:cNvPicPr/>
          <p:nvPr/>
        </p:nvPicPr>
        <p:blipFill>
          <a:blip r:embed="rId6"/>
          <a:stretch/>
        </p:blipFill>
        <p:spPr>
          <a:xfrm>
            <a:off x="3452760" y="1419120"/>
            <a:ext cx="465120" cy="462600"/>
          </a:xfrm>
          <a:prstGeom prst="rect">
            <a:avLst/>
          </a:prstGeom>
          <a:ln w="0">
            <a:noFill/>
          </a:ln>
        </p:spPr>
      </p:pic>
      <p:pic>
        <p:nvPicPr>
          <p:cNvPr id="121" name="Image 73" descr=""/>
          <p:cNvPicPr/>
          <p:nvPr/>
        </p:nvPicPr>
        <p:blipFill>
          <a:blip r:embed="rId7"/>
          <a:stretch/>
        </p:blipFill>
        <p:spPr>
          <a:xfrm>
            <a:off x="4116960" y="1309320"/>
            <a:ext cx="465120" cy="462600"/>
          </a:xfrm>
          <a:prstGeom prst="rect">
            <a:avLst/>
          </a:prstGeom>
          <a:ln w="0">
            <a:noFill/>
          </a:ln>
        </p:spPr>
      </p:pic>
      <p:sp>
        <p:nvSpPr>
          <p:cNvPr id="122" name="ZoneTexte 74"/>
          <p:cNvSpPr/>
          <p:nvPr/>
        </p:nvSpPr>
        <p:spPr>
          <a:xfrm>
            <a:off x="70200" y="1796400"/>
            <a:ext cx="551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Modérateur :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M. Ouadih Dada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Journaliste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ZoneTexte 75"/>
          <p:cNvSpPr/>
          <p:nvPr/>
        </p:nvSpPr>
        <p:spPr>
          <a:xfrm>
            <a:off x="633600" y="1913040"/>
            <a:ext cx="7650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Prof. Mouhsine Lakhdissi - IACrafters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ZoneTexte 76"/>
          <p:cNvSpPr/>
          <p:nvPr/>
        </p:nvSpPr>
        <p:spPr>
          <a:xfrm>
            <a:off x="1350360" y="1783080"/>
            <a:ext cx="623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M. Carlos Vuillemin Gonzalo - FAO Rome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ZoneTexte 77"/>
          <p:cNvSpPr/>
          <p:nvPr/>
        </p:nvSpPr>
        <p:spPr>
          <a:xfrm>
            <a:off x="2123280" y="1882440"/>
            <a:ext cx="623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M. Samir Brahimi - Equicty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ZoneTexte 78"/>
          <p:cNvSpPr/>
          <p:nvPr/>
        </p:nvSpPr>
        <p:spPr>
          <a:xfrm>
            <a:off x="2747520" y="1783080"/>
            <a:ext cx="623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M. Jeroen Geldhof - Equicty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ZoneTexte 79"/>
          <p:cNvSpPr/>
          <p:nvPr/>
        </p:nvSpPr>
        <p:spPr>
          <a:xfrm>
            <a:off x="3398760" y="1942920"/>
            <a:ext cx="623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M. Sebastien Dubois – Coho / Galagher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ZoneTexte 80"/>
          <p:cNvSpPr/>
          <p:nvPr/>
        </p:nvSpPr>
        <p:spPr>
          <a:xfrm>
            <a:off x="4040640" y="1783080"/>
            <a:ext cx="6231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80" strike="noStrike" u="none">
                <a:solidFill>
                  <a:srgbClr val="000000"/>
                </a:solidFill>
                <a:uFillTx/>
                <a:latin typeface="DIN Pro Medium"/>
                <a:ea typeface="DejaVu Sans"/>
              </a:rPr>
              <a:t>Prof. Jamal Hossaini-Hilali – IAV Hassan 2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ZoneTexte 81"/>
          <p:cNvSpPr/>
          <p:nvPr/>
        </p:nvSpPr>
        <p:spPr>
          <a:xfrm>
            <a:off x="158400" y="711360"/>
            <a:ext cx="44301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30" strike="noStrike" u="none">
                <a:solidFill>
                  <a:srgbClr val="183964"/>
                </a:solidFill>
                <a:uFillTx/>
                <a:latin typeface="Montserrat"/>
                <a:ea typeface="Noto Sans CJK SC"/>
              </a:rPr>
              <a:t>Table Ronde « Le Développement Digital et la Filière Équine : </a:t>
            </a:r>
            <a:br>
              <a:rPr sz="830"/>
            </a:br>
            <a:r>
              <a:rPr b="1" lang="fr-FR" sz="830" strike="noStrike" u="none">
                <a:solidFill>
                  <a:srgbClr val="183964"/>
                </a:solidFill>
                <a:uFillTx/>
                <a:latin typeface="Montserrat"/>
                <a:ea typeface="Noto Sans CJK SC"/>
              </a:rPr>
              <a:t>Cas d’Usage et Perspectives »</a:t>
            </a:r>
            <a:endParaRPr b="0" lang="fr-FR" sz="8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Image 14" descr=""/>
          <p:cNvPicPr/>
          <p:nvPr/>
        </p:nvPicPr>
        <p:blipFill>
          <a:blip r:embed="rId8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131" name="Image 15" descr=""/>
          <p:cNvPicPr/>
          <p:nvPr/>
        </p:nvPicPr>
        <p:blipFill>
          <a:blip r:embed="rId9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132" name="Image 16" descr=""/>
          <p:cNvPicPr/>
          <p:nvPr/>
        </p:nvPicPr>
        <p:blipFill>
          <a:blip r:embed="rId10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133" name="Image 17" descr=""/>
          <p:cNvPicPr/>
          <p:nvPr/>
        </p:nvPicPr>
        <p:blipFill>
          <a:blip r:embed="rId11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oneTexte 86"/>
          <p:cNvSpPr/>
          <p:nvPr/>
        </p:nvSpPr>
        <p:spPr>
          <a:xfrm>
            <a:off x="158400" y="686520"/>
            <a:ext cx="443016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30" strike="noStrike" u="none">
                <a:solidFill>
                  <a:srgbClr val="183964"/>
                </a:solidFill>
                <a:uFillTx/>
                <a:latin typeface="Montserrat"/>
                <a:ea typeface="Noto Sans CJK SC"/>
              </a:rPr>
              <a:t>Démo Technologique au stand du Pôle Digital</a:t>
            </a:r>
            <a:endParaRPr b="0" lang="fr-FR" sz="8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Image 87" descr=""/>
          <p:cNvPicPr/>
          <p:nvPr/>
        </p:nvPicPr>
        <p:blipFill>
          <a:blip r:embed="rId1"/>
          <a:stretch/>
        </p:blipFill>
        <p:spPr>
          <a:xfrm>
            <a:off x="1425240" y="1032840"/>
            <a:ext cx="1868760" cy="1446120"/>
          </a:xfrm>
          <a:prstGeom prst="rect">
            <a:avLst/>
          </a:prstGeom>
          <a:ln w="0">
            <a:noFill/>
          </a:ln>
        </p:spPr>
      </p:pic>
      <p:pic>
        <p:nvPicPr>
          <p:cNvPr id="136" name="Image 14" descr=""/>
          <p:cNvPicPr/>
          <p:nvPr/>
        </p:nvPicPr>
        <p:blipFill>
          <a:blip r:embed="rId2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137" name="Image 15" descr=""/>
          <p:cNvPicPr/>
          <p:nvPr/>
        </p:nvPicPr>
        <p:blipFill>
          <a:blip r:embed="rId3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138" name="Image 16" descr=""/>
          <p:cNvPicPr/>
          <p:nvPr/>
        </p:nvPicPr>
        <p:blipFill>
          <a:blip r:embed="rId4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139" name="Image 17" descr=""/>
          <p:cNvPicPr/>
          <p:nvPr/>
        </p:nvPicPr>
        <p:blipFill>
          <a:blip r:embed="rId5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23"/>
          <p:cNvSpPr/>
          <p:nvPr/>
        </p:nvSpPr>
        <p:spPr>
          <a:xfrm>
            <a:off x="2190600" y="1314360"/>
            <a:ext cx="2468880" cy="5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Modérateur : 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Monsieur Ouadih DADA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Journaliste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Image 25" descr=""/>
          <p:cNvPicPr/>
          <p:nvPr/>
        </p:nvPicPr>
        <p:blipFill>
          <a:blip r:embed="rId1"/>
          <a:stretch/>
        </p:blipFill>
        <p:spPr>
          <a:xfrm>
            <a:off x="152280" y="1004400"/>
            <a:ext cx="669240" cy="1130400"/>
          </a:xfrm>
          <a:prstGeom prst="rect">
            <a:avLst/>
          </a:prstGeom>
          <a:ln w="0">
            <a:noFill/>
          </a:ln>
        </p:spPr>
      </p:pic>
      <p:pic>
        <p:nvPicPr>
          <p:cNvPr id="40" name="Image 30" descr=""/>
          <p:cNvPicPr/>
          <p:nvPr/>
        </p:nvPicPr>
        <p:blipFill>
          <a:blip r:embed="rId2"/>
          <a:stretch/>
        </p:blipFill>
        <p:spPr>
          <a:xfrm>
            <a:off x="1078560" y="1175040"/>
            <a:ext cx="793800" cy="789120"/>
          </a:xfrm>
          <a:prstGeom prst="rect">
            <a:avLst/>
          </a:prstGeom>
          <a:ln w="0">
            <a:noFill/>
          </a:ln>
        </p:spPr>
      </p:pic>
      <p:pic>
        <p:nvPicPr>
          <p:cNvPr id="41" name="Image 14" descr=""/>
          <p:cNvPicPr/>
          <p:nvPr/>
        </p:nvPicPr>
        <p:blipFill>
          <a:blip r:embed="rId3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42" name="Image 15" descr=""/>
          <p:cNvPicPr/>
          <p:nvPr/>
        </p:nvPicPr>
        <p:blipFill>
          <a:blip r:embed="rId4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43" name="Image 16" descr=""/>
          <p:cNvPicPr/>
          <p:nvPr/>
        </p:nvPicPr>
        <p:blipFill>
          <a:blip r:embed="rId5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44" name="Image 17" descr=""/>
          <p:cNvPicPr/>
          <p:nvPr/>
        </p:nvPicPr>
        <p:blipFill>
          <a:blip r:embed="rId6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sp>
        <p:nvSpPr>
          <p:cNvPr id="45" name="ZoneTexte 12"/>
          <p:cNvSpPr/>
          <p:nvPr/>
        </p:nvSpPr>
        <p:spPr>
          <a:xfrm>
            <a:off x="1137240" y="689400"/>
            <a:ext cx="2459880" cy="1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90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11"/>
          <p:cNvSpPr/>
          <p:nvPr/>
        </p:nvSpPr>
        <p:spPr>
          <a:xfrm>
            <a:off x="107280" y="919800"/>
            <a:ext cx="4467240" cy="1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62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Évènement présidé par S.E. Monsieur le Ministre de l’Agriculture, de la Pêche Maritime, du Développement Rural et des Eaux et Forêts</a:t>
            </a:r>
            <a:endParaRPr b="0" lang="fr-FR" sz="6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ZoneTexte 12"/>
          <p:cNvSpPr/>
          <p:nvPr/>
        </p:nvSpPr>
        <p:spPr>
          <a:xfrm>
            <a:off x="1137240" y="681120"/>
            <a:ext cx="2459880" cy="1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90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Image 13" descr=""/>
          <p:cNvPicPr/>
          <p:nvPr/>
        </p:nvPicPr>
        <p:blipFill>
          <a:blip r:embed="rId1"/>
          <a:stretch/>
        </p:blipFill>
        <p:spPr>
          <a:xfrm>
            <a:off x="84240" y="1341360"/>
            <a:ext cx="717120" cy="1210320"/>
          </a:xfrm>
          <a:prstGeom prst="rect">
            <a:avLst/>
          </a:prstGeom>
          <a:ln w="0">
            <a:noFill/>
          </a:ln>
        </p:spPr>
      </p:pic>
      <p:pic>
        <p:nvPicPr>
          <p:cNvPr id="49" name="Image 14" descr=""/>
          <p:cNvPicPr/>
          <p:nvPr/>
        </p:nvPicPr>
        <p:blipFill>
          <a:blip r:embed="rId2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50" name="Image 15" descr=""/>
          <p:cNvPicPr/>
          <p:nvPr/>
        </p:nvPicPr>
        <p:blipFill>
          <a:blip r:embed="rId3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51" name="Image 16" descr=""/>
          <p:cNvPicPr/>
          <p:nvPr/>
        </p:nvPicPr>
        <p:blipFill>
          <a:blip r:embed="rId4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52" name="Image 17" descr=""/>
          <p:cNvPicPr/>
          <p:nvPr/>
        </p:nvPicPr>
        <p:blipFill>
          <a:blip r:embed="rId5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sp>
        <p:nvSpPr>
          <p:cNvPr id="53" name="ZoneTexte 18"/>
          <p:cNvSpPr/>
          <p:nvPr/>
        </p:nvSpPr>
        <p:spPr>
          <a:xfrm>
            <a:off x="802440" y="1208520"/>
            <a:ext cx="6559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830" strike="noStrike" u="none">
                <a:solidFill>
                  <a:schemeClr val="accent2">
                    <a:lumMod val="50000"/>
                  </a:schemeClr>
                </a:solidFill>
                <a:uFillTx/>
                <a:latin typeface="DIN Pro Bold"/>
                <a:ea typeface="DejaVu Sans"/>
              </a:rPr>
              <a:t>PROGRAMME</a:t>
            </a:r>
            <a:endParaRPr b="0" lang="fr-FR" sz="8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ZoneTexte 19"/>
          <p:cNvSpPr/>
          <p:nvPr/>
        </p:nvSpPr>
        <p:spPr>
          <a:xfrm>
            <a:off x="1028880" y="1512000"/>
            <a:ext cx="3289680" cy="10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marL="87120" indent="-87120" defTabSz="914400">
              <a:lnSpc>
                <a:spcPct val="115000"/>
              </a:lnSpc>
              <a:buSzPct val="143702"/>
              <a:buBlip>
                <a:blip r:embed="rId6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Mot de Bienvenue de Dr. El Habib MARZAK, Commissaire du Salon du Cheval d’El Jadida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7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Allocution de </a:t>
            </a:r>
            <a:r>
              <a:rPr b="1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Professeur Mohammed SADIKI, Ministre de l’Agriculture, de la Pêche Maritime, du Développement Rural et des Eaux et Forêts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8"/>
              </a:buBlip>
            </a:pPr>
            <a:r>
              <a:rPr b="1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Signature de conventions :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60000" indent="-108000" defTabSz="914400">
              <a:lnSpc>
                <a:spcPct val="115000"/>
              </a:lnSpc>
              <a:buClr>
                <a:srgbClr val="183964"/>
              </a:buClr>
              <a:buSzPct val="142000"/>
              <a:buFont typeface="Courier New"/>
              <a:buChar char="o"/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Ministère de l’Agriculture </a:t>
            </a:r>
            <a:r>
              <a:rPr b="1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x </a:t>
            </a: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Groupe Huawei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60000" indent="-108000" defTabSz="914400">
              <a:lnSpc>
                <a:spcPct val="115000"/>
              </a:lnSpc>
              <a:buClr>
                <a:srgbClr val="183964"/>
              </a:buClr>
              <a:buSzPct val="142000"/>
              <a:buFont typeface="Courier New"/>
              <a:buChar char="o"/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SOREC </a:t>
            </a:r>
            <a:r>
              <a:rPr b="1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x</a:t>
            </a: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 Real Escuela Andaluza Art Equestre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9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Présentation du Pôle Digital de l’Agriculture, de la Forêt et Observatoire de la Sécheresse, Professeur Loubna EL MANSOURI, Directrice du Pôle Digital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10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Keynote Speaker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11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Table Ronde « Le Développement Digital de la Filière Équine : Cas d’Usage et Perspectives »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12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Cocktail Déjeunatoire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7120" indent="-87120" defTabSz="914400">
              <a:lnSpc>
                <a:spcPct val="115000"/>
              </a:lnSpc>
              <a:buSzPct val="143702"/>
              <a:buBlip>
                <a:blip r:embed="rId13"/>
              </a:buBlip>
            </a:pPr>
            <a:r>
              <a:rPr b="0" lang="fr-FR" sz="48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Démo Technologique au stand du Pôle Digital</a:t>
            </a:r>
            <a:endParaRPr b="0" lang="fr-FR" sz="4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ZoneTexte 20"/>
          <p:cNvSpPr/>
          <p:nvPr/>
        </p:nvSpPr>
        <p:spPr>
          <a:xfrm>
            <a:off x="860760" y="1514880"/>
            <a:ext cx="256680" cy="1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43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9h30</a:t>
            </a:r>
            <a:endParaRPr b="0" lang="fr-FR" sz="4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ZoneTexte 21"/>
          <p:cNvSpPr/>
          <p:nvPr/>
        </p:nvSpPr>
        <p:spPr>
          <a:xfrm>
            <a:off x="846720" y="2356560"/>
            <a:ext cx="234000" cy="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43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12h00</a:t>
            </a:r>
            <a:endParaRPr b="0" lang="fr-FR" sz="4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ZoneTexte 22"/>
          <p:cNvSpPr/>
          <p:nvPr/>
        </p:nvSpPr>
        <p:spPr>
          <a:xfrm>
            <a:off x="846720" y="2452320"/>
            <a:ext cx="234000" cy="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43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13h00</a:t>
            </a:r>
            <a:endParaRPr b="0" lang="fr-FR" sz="4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ZoneTexte 2"/>
          <p:cNvSpPr/>
          <p:nvPr/>
        </p:nvSpPr>
        <p:spPr>
          <a:xfrm>
            <a:off x="802440" y="1336680"/>
            <a:ext cx="2372760" cy="1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5000"/>
              </a:lnSpc>
            </a:pPr>
            <a:r>
              <a:rPr b="0" lang="fr-FR" sz="56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Modérateur : </a:t>
            </a:r>
            <a:r>
              <a:rPr b="1" lang="fr-FR" sz="560" strike="noStrike" u="none">
                <a:solidFill>
                  <a:schemeClr val="dk2">
                    <a:lumMod val="75000"/>
                    <a:lumOff val="25000"/>
                  </a:schemeClr>
                </a:solidFill>
                <a:uFillTx/>
                <a:latin typeface="DIN Pro Medium"/>
                <a:ea typeface="Noto Sans CJK SC"/>
              </a:rPr>
              <a:t>Monsieur Ouadih Dada</a:t>
            </a:r>
            <a:endParaRPr b="0" lang="fr-FR" sz="56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31"/>
          <p:cNvSpPr/>
          <p:nvPr/>
        </p:nvSpPr>
        <p:spPr>
          <a:xfrm>
            <a:off x="2190600" y="1411560"/>
            <a:ext cx="2468880" cy="5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Mot de Bienvenue de Dr. El Habib MARZAK, Commissaire de Salon du Cheval d’El Jadida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ZoneTexte 32"/>
          <p:cNvSpPr/>
          <p:nvPr/>
        </p:nvSpPr>
        <p:spPr>
          <a:xfrm>
            <a:off x="1071360" y="660960"/>
            <a:ext cx="259128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11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1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Image 38" descr=""/>
          <p:cNvPicPr/>
          <p:nvPr/>
        </p:nvPicPr>
        <p:blipFill>
          <a:blip r:embed="rId1"/>
          <a:stretch/>
        </p:blipFill>
        <p:spPr>
          <a:xfrm>
            <a:off x="1079280" y="1166400"/>
            <a:ext cx="793440" cy="790560"/>
          </a:xfrm>
          <a:prstGeom prst="rect">
            <a:avLst/>
          </a:prstGeom>
          <a:ln w="0">
            <a:noFill/>
          </a:ln>
        </p:spPr>
      </p:pic>
      <p:pic>
        <p:nvPicPr>
          <p:cNvPr id="62" name="Image 14" descr=""/>
          <p:cNvPicPr/>
          <p:nvPr/>
        </p:nvPicPr>
        <p:blipFill>
          <a:blip r:embed="rId2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63" name="Image 15" descr=""/>
          <p:cNvPicPr/>
          <p:nvPr/>
        </p:nvPicPr>
        <p:blipFill>
          <a:blip r:embed="rId3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64" name="Image 16" descr=""/>
          <p:cNvPicPr/>
          <p:nvPr/>
        </p:nvPicPr>
        <p:blipFill>
          <a:blip r:embed="rId4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65" name="Image 17" descr=""/>
          <p:cNvPicPr/>
          <p:nvPr/>
        </p:nvPicPr>
        <p:blipFill>
          <a:blip r:embed="rId5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pic>
        <p:nvPicPr>
          <p:cNvPr id="66" name="Image 25" descr=""/>
          <p:cNvPicPr/>
          <p:nvPr/>
        </p:nvPicPr>
        <p:blipFill>
          <a:blip r:embed="rId6"/>
          <a:stretch/>
        </p:blipFill>
        <p:spPr>
          <a:xfrm>
            <a:off x="152280" y="1004400"/>
            <a:ext cx="669240" cy="11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39"/>
          <p:cNvSpPr/>
          <p:nvPr/>
        </p:nvSpPr>
        <p:spPr>
          <a:xfrm>
            <a:off x="2306520" y="1356120"/>
            <a:ext cx="2253240" cy="6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Allocution de </a:t>
            </a:r>
            <a:r>
              <a:rPr b="0" lang="fr-FR" sz="970" strike="noStrike" u="none">
                <a:solidFill>
                  <a:srgbClr val="183964"/>
                </a:solidFill>
                <a:uFillTx/>
                <a:latin typeface="DIN Pro Bold"/>
                <a:ea typeface="DejaVu Sans"/>
              </a:rPr>
              <a:t>Professeur Mohammed SADIKI Ministre de l’Agriculture, de la Pêche Maritime, du Développement Rural et des Eaux et Forêts 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ZoneTexte 40"/>
          <p:cNvSpPr/>
          <p:nvPr/>
        </p:nvSpPr>
        <p:spPr>
          <a:xfrm>
            <a:off x="1071360" y="657000"/>
            <a:ext cx="259128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11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1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Image 14" descr=""/>
          <p:cNvPicPr/>
          <p:nvPr/>
        </p:nvPicPr>
        <p:blipFill>
          <a:blip r:embed="rId1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70" name="Image 15" descr=""/>
          <p:cNvPicPr/>
          <p:nvPr/>
        </p:nvPicPr>
        <p:blipFill>
          <a:blip r:embed="rId2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71" name="Image 16" descr=""/>
          <p:cNvPicPr/>
          <p:nvPr/>
        </p:nvPicPr>
        <p:blipFill>
          <a:blip r:embed="rId3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72" name="Image 17" descr=""/>
          <p:cNvPicPr/>
          <p:nvPr/>
        </p:nvPicPr>
        <p:blipFill>
          <a:blip r:embed="rId4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pic>
        <p:nvPicPr>
          <p:cNvPr id="73" name="Image 25" descr=""/>
          <p:cNvPicPr/>
          <p:nvPr/>
        </p:nvPicPr>
        <p:blipFill>
          <a:blip r:embed="rId5"/>
          <a:stretch/>
        </p:blipFill>
        <p:spPr>
          <a:xfrm>
            <a:off x="0" y="995760"/>
            <a:ext cx="821880" cy="13874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4" descr="Mohammed Sadiki - Ministère de l'Agriculture, de la Pêche Maritime, du  Développement Rural et des Eaux et Forêts | LinkedIn"/>
          <p:cNvPicPr/>
          <p:nvPr/>
        </p:nvPicPr>
        <p:blipFill>
          <a:blip r:embed="rId6"/>
          <a:stretch/>
        </p:blipFill>
        <p:spPr>
          <a:xfrm>
            <a:off x="873000" y="1078920"/>
            <a:ext cx="1418040" cy="138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39"/>
          <p:cNvSpPr/>
          <p:nvPr/>
        </p:nvSpPr>
        <p:spPr>
          <a:xfrm>
            <a:off x="1820880" y="10224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Signature de conventions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ZoneTexte 40"/>
          <p:cNvSpPr/>
          <p:nvPr/>
        </p:nvSpPr>
        <p:spPr>
          <a:xfrm>
            <a:off x="1071360" y="657000"/>
            <a:ext cx="259128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11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1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Image 14" descr=""/>
          <p:cNvPicPr/>
          <p:nvPr/>
        </p:nvPicPr>
        <p:blipFill>
          <a:blip r:embed="rId1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78" name="Image 15" descr=""/>
          <p:cNvPicPr/>
          <p:nvPr/>
        </p:nvPicPr>
        <p:blipFill>
          <a:blip r:embed="rId2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79" name="Image 16" descr=""/>
          <p:cNvPicPr/>
          <p:nvPr/>
        </p:nvPicPr>
        <p:blipFill>
          <a:blip r:embed="rId3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80" name="Image 17" descr=""/>
          <p:cNvPicPr/>
          <p:nvPr/>
        </p:nvPicPr>
        <p:blipFill>
          <a:blip r:embed="rId4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pic>
        <p:nvPicPr>
          <p:cNvPr id="81" name="Image 25" descr=""/>
          <p:cNvPicPr/>
          <p:nvPr/>
        </p:nvPicPr>
        <p:blipFill>
          <a:blip r:embed="rId5"/>
          <a:stretch/>
        </p:blipFill>
        <p:spPr>
          <a:xfrm>
            <a:off x="228600" y="995760"/>
            <a:ext cx="821880" cy="1387440"/>
          </a:xfrm>
          <a:prstGeom prst="rect">
            <a:avLst/>
          </a:prstGeom>
          <a:ln w="0">
            <a:noFill/>
          </a:ln>
        </p:spPr>
      </p:pic>
      <p:pic>
        <p:nvPicPr>
          <p:cNvPr id="82" name="Image 15" descr=""/>
          <p:cNvPicPr/>
          <p:nvPr/>
        </p:nvPicPr>
        <p:blipFill>
          <a:blip r:embed="rId6"/>
          <a:stretch/>
        </p:blipFill>
        <p:spPr>
          <a:xfrm>
            <a:off x="1402200" y="1638360"/>
            <a:ext cx="1272600" cy="7362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9" descr=""/>
          <p:cNvPicPr/>
          <p:nvPr/>
        </p:nvPicPr>
        <p:blipFill>
          <a:blip r:embed="rId7"/>
          <a:stretch/>
        </p:blipFill>
        <p:spPr>
          <a:xfrm>
            <a:off x="3162240" y="1638360"/>
            <a:ext cx="680040" cy="691920"/>
          </a:xfrm>
          <a:prstGeom prst="rect">
            <a:avLst/>
          </a:prstGeom>
          <a:ln w="0">
            <a:noFill/>
          </a:ln>
        </p:spPr>
      </p:pic>
      <p:sp>
        <p:nvSpPr>
          <p:cNvPr id="84" name="ZoneTexte 39"/>
          <p:cNvSpPr/>
          <p:nvPr/>
        </p:nvSpPr>
        <p:spPr>
          <a:xfrm>
            <a:off x="1153440" y="13302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Ministère de l’Agriculture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ZoneTexte 39"/>
          <p:cNvSpPr/>
          <p:nvPr/>
        </p:nvSpPr>
        <p:spPr>
          <a:xfrm>
            <a:off x="2661480" y="13302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Groupe Huawei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ZoneTexte 39"/>
          <p:cNvSpPr/>
          <p:nvPr/>
        </p:nvSpPr>
        <p:spPr>
          <a:xfrm>
            <a:off x="2792520" y="1330200"/>
            <a:ext cx="16128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x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1"/>
          <p:cNvSpPr/>
          <p:nvPr/>
        </p:nvSpPr>
        <p:spPr>
          <a:xfrm>
            <a:off x="1820880" y="10224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Signature de conventions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ZoneTexte 3"/>
          <p:cNvSpPr/>
          <p:nvPr/>
        </p:nvSpPr>
        <p:spPr>
          <a:xfrm>
            <a:off x="1071360" y="657000"/>
            <a:ext cx="259128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11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1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" name="Image 1" descr=""/>
          <p:cNvPicPr/>
          <p:nvPr/>
        </p:nvPicPr>
        <p:blipFill>
          <a:blip r:embed="rId1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 descr=""/>
          <p:cNvPicPr/>
          <p:nvPr/>
        </p:nvPicPr>
        <p:blipFill>
          <a:blip r:embed="rId2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91" name="Image 3" descr=""/>
          <p:cNvPicPr/>
          <p:nvPr/>
        </p:nvPicPr>
        <p:blipFill>
          <a:blip r:embed="rId3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92" name="Image 4" descr=""/>
          <p:cNvPicPr/>
          <p:nvPr/>
        </p:nvPicPr>
        <p:blipFill>
          <a:blip r:embed="rId4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pic>
        <p:nvPicPr>
          <p:cNvPr id="93" name="Image 5" descr=""/>
          <p:cNvPicPr/>
          <p:nvPr/>
        </p:nvPicPr>
        <p:blipFill>
          <a:blip r:embed="rId5"/>
          <a:stretch/>
        </p:blipFill>
        <p:spPr>
          <a:xfrm>
            <a:off x="228600" y="995760"/>
            <a:ext cx="821880" cy="1387440"/>
          </a:xfrm>
          <a:prstGeom prst="rect">
            <a:avLst/>
          </a:prstGeom>
          <a:ln w="0">
            <a:noFill/>
          </a:ln>
        </p:spPr>
      </p:pic>
      <p:sp>
        <p:nvSpPr>
          <p:cNvPr id="94" name="ZoneTexte 4"/>
          <p:cNvSpPr/>
          <p:nvPr/>
        </p:nvSpPr>
        <p:spPr>
          <a:xfrm>
            <a:off x="1153440" y="13302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SOREC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ZoneTexte 5"/>
          <p:cNvSpPr/>
          <p:nvPr/>
        </p:nvSpPr>
        <p:spPr>
          <a:xfrm>
            <a:off x="2877480" y="1330200"/>
            <a:ext cx="1681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Real Escuela </a:t>
            </a: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Andaluza Del </a:t>
            </a: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Arte </a:t>
            </a: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Equestre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ZoneTexte 6"/>
          <p:cNvSpPr/>
          <p:nvPr/>
        </p:nvSpPr>
        <p:spPr>
          <a:xfrm>
            <a:off x="2576520" y="1330200"/>
            <a:ext cx="16128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80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x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6"/>
          <a:stretch/>
        </p:blipFill>
        <p:spPr>
          <a:xfrm>
            <a:off x="1433160" y="1587600"/>
            <a:ext cx="1121760" cy="69444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7"/>
          <a:stretch/>
        </p:blipFill>
        <p:spPr>
          <a:xfrm>
            <a:off x="3385800" y="1647720"/>
            <a:ext cx="664560" cy="86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ZoneTexte 47"/>
          <p:cNvSpPr/>
          <p:nvPr/>
        </p:nvSpPr>
        <p:spPr>
          <a:xfrm>
            <a:off x="2215440" y="1194480"/>
            <a:ext cx="2468880" cy="7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15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Noto Sans CJK SC"/>
              </a:rPr>
              <a:t>Présentation du Pôle Digital de l’Agriculture, de la Forêt et Observatoire de la Sécheresse, Professeur Loubna EL MANSOURI, Directrice du Pôle Digital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ZoneTexte 48"/>
          <p:cNvSpPr/>
          <p:nvPr/>
        </p:nvSpPr>
        <p:spPr>
          <a:xfrm>
            <a:off x="1127880" y="654480"/>
            <a:ext cx="259128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11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111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Image 54" descr=""/>
          <p:cNvPicPr/>
          <p:nvPr/>
        </p:nvPicPr>
        <p:blipFill>
          <a:blip r:embed="rId1"/>
          <a:stretch/>
        </p:blipFill>
        <p:spPr>
          <a:xfrm>
            <a:off x="1078200" y="1149120"/>
            <a:ext cx="793800" cy="841320"/>
          </a:xfrm>
          <a:prstGeom prst="rect">
            <a:avLst/>
          </a:prstGeom>
          <a:ln w="0">
            <a:noFill/>
          </a:ln>
        </p:spPr>
      </p:pic>
      <p:pic>
        <p:nvPicPr>
          <p:cNvPr id="102" name="Image 14" descr=""/>
          <p:cNvPicPr/>
          <p:nvPr/>
        </p:nvPicPr>
        <p:blipFill>
          <a:blip r:embed="rId2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103" name="Image 15" descr=""/>
          <p:cNvPicPr/>
          <p:nvPr/>
        </p:nvPicPr>
        <p:blipFill>
          <a:blip r:embed="rId3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104" name="Image 16" descr=""/>
          <p:cNvPicPr/>
          <p:nvPr/>
        </p:nvPicPr>
        <p:blipFill>
          <a:blip r:embed="rId4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105" name="Image 17" descr=""/>
          <p:cNvPicPr/>
          <p:nvPr/>
        </p:nvPicPr>
        <p:blipFill>
          <a:blip r:embed="rId5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pic>
        <p:nvPicPr>
          <p:cNvPr id="106" name="Image 25" descr=""/>
          <p:cNvPicPr/>
          <p:nvPr/>
        </p:nvPicPr>
        <p:blipFill>
          <a:blip r:embed="rId6"/>
          <a:stretch/>
        </p:blipFill>
        <p:spPr>
          <a:xfrm>
            <a:off x="152280" y="1004400"/>
            <a:ext cx="669240" cy="11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55"/>
          <p:cNvSpPr/>
          <p:nvPr/>
        </p:nvSpPr>
        <p:spPr>
          <a:xfrm>
            <a:off x="2215440" y="1254600"/>
            <a:ext cx="246888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2280" rIns="62280" tIns="31320" bIns="3132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Bold"/>
                <a:ea typeface="DejaVu Sans"/>
              </a:rPr>
              <a:t>Keynote Speaker :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970" strike="noStrike" u="none">
                <a:solidFill>
                  <a:srgbClr val="183964"/>
                </a:solidFill>
                <a:uFillTx/>
                <a:latin typeface="DIN Pro Medium"/>
                <a:ea typeface="DejaVu Sans"/>
              </a:rPr>
              <a:t>Monsieur Carlos Vuillemin Gonzalo, Expert en Digitalisation, Nouvelles Technologies et Innovation – FAO Rome </a:t>
            </a:r>
            <a:endParaRPr b="0" lang="fr-FR" sz="9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Image 62" descr=""/>
          <p:cNvPicPr/>
          <p:nvPr/>
        </p:nvPicPr>
        <p:blipFill>
          <a:blip r:embed="rId1"/>
          <a:stretch/>
        </p:blipFill>
        <p:spPr>
          <a:xfrm>
            <a:off x="1078200" y="1177920"/>
            <a:ext cx="793800" cy="791280"/>
          </a:xfrm>
          <a:prstGeom prst="rect">
            <a:avLst/>
          </a:prstGeom>
          <a:ln w="0">
            <a:noFill/>
          </a:ln>
        </p:spPr>
      </p:pic>
      <p:pic>
        <p:nvPicPr>
          <p:cNvPr id="109" name="Image 14" descr=""/>
          <p:cNvPicPr/>
          <p:nvPr/>
        </p:nvPicPr>
        <p:blipFill>
          <a:blip r:embed="rId2"/>
          <a:stretch/>
        </p:blipFill>
        <p:spPr>
          <a:xfrm>
            <a:off x="107280" y="149400"/>
            <a:ext cx="990720" cy="295560"/>
          </a:xfrm>
          <a:prstGeom prst="rect">
            <a:avLst/>
          </a:prstGeom>
          <a:ln w="0">
            <a:noFill/>
          </a:ln>
        </p:spPr>
      </p:pic>
      <p:pic>
        <p:nvPicPr>
          <p:cNvPr id="110" name="Image 15" descr=""/>
          <p:cNvPicPr/>
          <p:nvPr/>
        </p:nvPicPr>
        <p:blipFill>
          <a:blip r:embed="rId3"/>
          <a:stretch/>
        </p:blipFill>
        <p:spPr>
          <a:xfrm>
            <a:off x="1582560" y="81360"/>
            <a:ext cx="776520" cy="448920"/>
          </a:xfrm>
          <a:prstGeom prst="rect">
            <a:avLst/>
          </a:prstGeom>
          <a:ln w="0">
            <a:noFill/>
          </a:ln>
        </p:spPr>
      </p:pic>
      <p:pic>
        <p:nvPicPr>
          <p:cNvPr id="111" name="Image 16" descr=""/>
          <p:cNvPicPr/>
          <p:nvPr/>
        </p:nvPicPr>
        <p:blipFill>
          <a:blip r:embed="rId4"/>
          <a:stretch/>
        </p:blipFill>
        <p:spPr>
          <a:xfrm>
            <a:off x="2848680" y="8172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112" name="Image 17" descr=""/>
          <p:cNvPicPr/>
          <p:nvPr/>
        </p:nvPicPr>
        <p:blipFill>
          <a:blip r:embed="rId5"/>
          <a:stretch/>
        </p:blipFill>
        <p:spPr>
          <a:xfrm>
            <a:off x="3787560" y="114480"/>
            <a:ext cx="720720" cy="249480"/>
          </a:xfrm>
          <a:prstGeom prst="rect">
            <a:avLst/>
          </a:prstGeom>
          <a:ln w="0">
            <a:noFill/>
          </a:ln>
        </p:spPr>
      </p:pic>
      <p:sp>
        <p:nvSpPr>
          <p:cNvPr id="113" name="ZoneTexte 12"/>
          <p:cNvSpPr/>
          <p:nvPr/>
        </p:nvSpPr>
        <p:spPr>
          <a:xfrm>
            <a:off x="1137240" y="681120"/>
            <a:ext cx="2459880" cy="1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2280" rIns="62280" tIns="31320" bIns="3132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900" strike="noStrike" u="none">
                <a:solidFill>
                  <a:srgbClr val="183964"/>
                </a:solidFill>
                <a:uFillTx/>
                <a:latin typeface="Montserrat"/>
                <a:ea typeface="DejaVu Sans"/>
              </a:rPr>
              <a:t>LA FILIÈRE ÉQUINE À l’ÈRE DU DIGITAL</a:t>
            </a:r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Image 25" descr=""/>
          <p:cNvPicPr/>
          <p:nvPr/>
        </p:nvPicPr>
        <p:blipFill>
          <a:blip r:embed="rId6"/>
          <a:stretch/>
        </p:blipFill>
        <p:spPr>
          <a:xfrm>
            <a:off x="152280" y="1004400"/>
            <a:ext cx="669240" cy="11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Application>LibreOffice/24.8.2.1$Linux_X86_64 LibreOffice_project/480$Build-1</Application>
  <AppVersion>15.0000</AppVersion>
  <Words>444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2024-09-22T21:38:58Z</dcterms:created>
  <dc:creator>LEGION</dc:creator>
  <dc:description/>
  <dc:language>en-US</dc:language>
  <cp:lastModifiedBy>Mouad Alami-Machichi</cp:lastModifiedBy>
  <dcterms:modified xsi:type="dcterms:W3CDTF">2024-10-01T09:32:29Z</dcterms:modified>
  <cp:revision>95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12</vt:i4>
  </property>
</Properties>
</file>